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</p:sldIdLst>
  <p:sldSz cx="12192000" cy="6858000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8" roundtripDataSignature="AMtx7miLwmx8Qc3i9snIscouE3QVdYAt9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ristian Bundgaard Ringgren" initials="" lastIdx="21" clrIdx="0"/>
  <p:cmAuthor id="1" name="Karen Linding Thomsen" initials="KLT" lastIdx="17" clrIdx="1">
    <p:extLst>
      <p:ext uri="{19B8F6BF-5375-455C-9EA6-DF929625EA0E}">
        <p15:presenceInfo xmlns:p15="http://schemas.microsoft.com/office/powerpoint/2012/main" userId="S::karen.linding.thomsen@regionh.dk::6edb3196-4cca-4ab8-b03c-33d7c6a892d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72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9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0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1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2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og indholdsobjek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n titel" type="titleOnly">
  <p:cSld name="TITLE_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slide" type="title">
  <p:cSld name="TITLE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3" name="Google Shape;33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snitsoverskrift" type="secHead">
  <p:cSld name="SECTION_HEAD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 indholdsobjekter" type="twoObj">
  <p:cSld name="TWO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mmenligning" type="twoTxTwoObj">
  <p:cSld name="TWO_OBJECTS_WITH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2" name="Google Shape;52;p2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2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4" name="Google Shape;54;p2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dhold med billedteks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llede med billedteks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2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og lodret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dret titel og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</a:pPr>
            <a:r>
              <a:rPr lang="da-DK" b="1" dirty="0">
                <a:latin typeface="Barlow" pitchFamily="2" charset="77"/>
              </a:rPr>
              <a:t>Danish </a:t>
            </a:r>
            <a:r>
              <a:rPr lang="da-DK" b="1" dirty="0" err="1">
                <a:latin typeface="Barlow" pitchFamily="2" charset="77"/>
              </a:rPr>
              <a:t>Cardiac</a:t>
            </a:r>
            <a:r>
              <a:rPr lang="da-DK" b="1" dirty="0">
                <a:latin typeface="Barlow" pitchFamily="2" charset="77"/>
              </a:rPr>
              <a:t> Arrest Registry 2023</a:t>
            </a:r>
            <a:br>
              <a:rPr lang="da-DK" b="1" dirty="0">
                <a:latin typeface="Barlow" pitchFamily="2" charset="77"/>
              </a:rPr>
            </a:br>
            <a:endParaRPr lang="da-DK" b="1" dirty="0">
              <a:latin typeface="Barlow" pitchFamily="2" charset="77"/>
            </a:endParaRPr>
          </a:p>
        </p:txBody>
      </p:sp>
      <p:sp>
        <p:nvSpPr>
          <p:cNvPr id="89" name="Google Shape;89;p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indent="0">
              <a:spcBef>
                <a:spcPts val="0"/>
              </a:spcBef>
              <a:buSzPts val="1665"/>
              <a:buNone/>
            </a:pPr>
            <a:endParaRPr lang="da-DK" sz="1500" b="1" dirty="0">
              <a:latin typeface="Barlow" pitchFamily="2" charset="77"/>
            </a:endParaRPr>
          </a:p>
          <a:p>
            <a:pPr marL="0" indent="0">
              <a:spcBef>
                <a:spcPts val="0"/>
              </a:spcBef>
              <a:buSzPts val="1665"/>
              <a:buNone/>
            </a:pPr>
            <a:r>
              <a:rPr lang="da-DK" sz="2000" b="1" dirty="0" err="1">
                <a:latin typeface="Barlow" pitchFamily="2" charset="77"/>
              </a:rPr>
              <a:t>Executive</a:t>
            </a:r>
            <a:r>
              <a:rPr lang="da-DK" sz="2000" b="1" dirty="0">
                <a:latin typeface="Barlow" pitchFamily="2" charset="77"/>
              </a:rPr>
              <a:t> Summary of the </a:t>
            </a:r>
            <a:r>
              <a:rPr lang="da-DK" sz="2000" b="1" dirty="0" err="1">
                <a:latin typeface="Barlow" pitchFamily="2" charset="77"/>
              </a:rPr>
              <a:t>annual</a:t>
            </a:r>
            <a:r>
              <a:rPr lang="da-DK" sz="2000" b="1" dirty="0">
                <a:latin typeface="Barlow" pitchFamily="2" charset="77"/>
              </a:rPr>
              <a:t> </a:t>
            </a:r>
            <a:r>
              <a:rPr lang="da-DK" sz="2000" b="1" dirty="0" err="1">
                <a:latin typeface="Barlow" pitchFamily="2" charset="77"/>
              </a:rPr>
              <a:t>report</a:t>
            </a:r>
            <a:r>
              <a:rPr lang="da-DK" sz="2000" b="1" dirty="0">
                <a:latin typeface="Barlow" pitchFamily="2" charset="77"/>
              </a:rPr>
              <a:t> 2023</a:t>
            </a:r>
          </a:p>
          <a:p>
            <a:pPr marL="285750" indent="-285750">
              <a:lnSpc>
                <a:spcPct val="150000"/>
              </a:lnSpc>
              <a:buSzPts val="1295"/>
              <a:buFont typeface="Wingdings" pitchFamily="2" charset="2"/>
              <a:buChar char="§"/>
            </a:pPr>
            <a:r>
              <a:rPr lang="da-DK" sz="1500" dirty="0">
                <a:latin typeface="Barlow" pitchFamily="2" charset="77"/>
              </a:rPr>
              <a:t>In 2001, the Danish </a:t>
            </a:r>
            <a:r>
              <a:rPr lang="da-DK" sz="1500" dirty="0" err="1">
                <a:latin typeface="Barlow" pitchFamily="2" charset="77"/>
              </a:rPr>
              <a:t>Cardiac</a:t>
            </a:r>
            <a:r>
              <a:rPr lang="da-DK" sz="1500" dirty="0">
                <a:latin typeface="Barlow" pitchFamily="2" charset="77"/>
              </a:rPr>
              <a:t> Arrest Registry </a:t>
            </a:r>
            <a:r>
              <a:rPr lang="da-DK" sz="1500" dirty="0" err="1">
                <a:latin typeface="Barlow" pitchFamily="2" charset="77"/>
              </a:rPr>
              <a:t>began</a:t>
            </a:r>
            <a:r>
              <a:rPr lang="da-DK" sz="1500" dirty="0">
                <a:latin typeface="Barlow" pitchFamily="2" charset="77"/>
              </a:rPr>
              <a:t> </a:t>
            </a:r>
            <a:r>
              <a:rPr lang="da-DK" sz="1500" dirty="0" err="1">
                <a:latin typeface="Barlow" pitchFamily="2" charset="77"/>
              </a:rPr>
              <a:t>collecting</a:t>
            </a:r>
            <a:r>
              <a:rPr lang="da-DK" sz="1500" dirty="0">
                <a:latin typeface="Barlow" pitchFamily="2" charset="77"/>
              </a:rPr>
              <a:t> data on out-of-hospital </a:t>
            </a:r>
            <a:r>
              <a:rPr lang="da-DK" sz="1500" dirty="0" err="1">
                <a:latin typeface="Barlow" pitchFamily="2" charset="77"/>
              </a:rPr>
              <a:t>cardiac</a:t>
            </a:r>
            <a:r>
              <a:rPr lang="da-DK" sz="1500" dirty="0">
                <a:latin typeface="Barlow" pitchFamily="2" charset="77"/>
              </a:rPr>
              <a:t> arrests (OHCA) in Denmark. Data </a:t>
            </a:r>
            <a:r>
              <a:rPr lang="da-DK" sz="1500" dirty="0" err="1">
                <a:latin typeface="Barlow" pitchFamily="2" charset="77"/>
              </a:rPr>
              <a:t>was</a:t>
            </a:r>
            <a:r>
              <a:rPr lang="da-DK" sz="1500" dirty="0">
                <a:latin typeface="Barlow" pitchFamily="2" charset="77"/>
              </a:rPr>
              <a:t> </a:t>
            </a:r>
            <a:r>
              <a:rPr lang="da-DK" sz="1500" dirty="0" err="1">
                <a:latin typeface="Barlow" pitchFamily="2" charset="77"/>
              </a:rPr>
              <a:t>initially</a:t>
            </a:r>
            <a:r>
              <a:rPr lang="da-DK" sz="1500" dirty="0">
                <a:latin typeface="Barlow" pitchFamily="2" charset="77"/>
              </a:rPr>
              <a:t> </a:t>
            </a:r>
            <a:r>
              <a:rPr lang="da-DK" sz="1500" dirty="0" err="1">
                <a:latin typeface="Barlow" pitchFamily="2" charset="77"/>
              </a:rPr>
              <a:t>registered</a:t>
            </a:r>
            <a:r>
              <a:rPr lang="da-DK" sz="1500" dirty="0">
                <a:latin typeface="Barlow" pitchFamily="2" charset="77"/>
              </a:rPr>
              <a:t> </a:t>
            </a:r>
            <a:r>
              <a:rPr lang="da-DK" sz="1500" dirty="0" err="1">
                <a:latin typeface="Barlow" pitchFamily="2" charset="77"/>
              </a:rPr>
              <a:t>manually</a:t>
            </a:r>
            <a:r>
              <a:rPr lang="da-DK" sz="1500" dirty="0">
                <a:latin typeface="Barlow" pitchFamily="2" charset="77"/>
              </a:rPr>
              <a:t> but in 2016 an </a:t>
            </a:r>
            <a:r>
              <a:rPr lang="da-DK" sz="1500" dirty="0" err="1">
                <a:latin typeface="Barlow" pitchFamily="2" charset="77"/>
              </a:rPr>
              <a:t>electronic</a:t>
            </a:r>
            <a:r>
              <a:rPr lang="da-DK" sz="1500" dirty="0">
                <a:latin typeface="Barlow" pitchFamily="2" charset="77"/>
              </a:rPr>
              <a:t> form of </a:t>
            </a:r>
            <a:r>
              <a:rPr lang="da-DK" sz="1500" dirty="0" err="1">
                <a:latin typeface="Barlow" pitchFamily="2" charset="77"/>
              </a:rPr>
              <a:t>registration</a:t>
            </a:r>
            <a:r>
              <a:rPr lang="da-DK" sz="1500" dirty="0">
                <a:latin typeface="Barlow" pitchFamily="2" charset="77"/>
              </a:rPr>
              <a:t> </a:t>
            </a:r>
            <a:r>
              <a:rPr lang="da-DK" sz="1500" dirty="0" err="1">
                <a:latin typeface="Barlow" pitchFamily="2" charset="77"/>
              </a:rPr>
              <a:t>was</a:t>
            </a:r>
            <a:r>
              <a:rPr lang="da-DK" sz="1500" dirty="0">
                <a:latin typeface="Barlow" pitchFamily="2" charset="77"/>
              </a:rPr>
              <a:t> </a:t>
            </a:r>
            <a:r>
              <a:rPr lang="da-DK" sz="1500" dirty="0" err="1">
                <a:latin typeface="Barlow" pitchFamily="2" charset="77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implemented</a:t>
            </a:r>
            <a:r>
              <a:rPr lang="da-DK" sz="1500" dirty="0">
                <a:latin typeface="Barlow" pitchFamily="2" charset="77"/>
              </a:rPr>
              <a:t>. </a:t>
            </a:r>
            <a:r>
              <a:rPr lang="da-DK" sz="1500" dirty="0" err="1">
                <a:latin typeface="Barlow" pitchFamily="2" charset="77"/>
              </a:rPr>
              <a:t>After</a:t>
            </a:r>
            <a:r>
              <a:rPr lang="da-DK" sz="1500" dirty="0">
                <a:latin typeface="Barlow" pitchFamily="2" charset="77"/>
              </a:rPr>
              <a:t> a </a:t>
            </a:r>
            <a:r>
              <a:rPr lang="da-DK" sz="1500" dirty="0" err="1">
                <a:latin typeface="Barlow" pitchFamily="2" charset="77"/>
              </a:rPr>
              <a:t>process</a:t>
            </a:r>
            <a:r>
              <a:rPr lang="da-DK" sz="1500" dirty="0">
                <a:latin typeface="Barlow" pitchFamily="2" charset="77"/>
              </a:rPr>
              <a:t> of </a:t>
            </a:r>
            <a:r>
              <a:rPr lang="da-DK" sz="1500" dirty="0" err="1">
                <a:latin typeface="Barlow" pitchFamily="2" charset="77"/>
              </a:rPr>
              <a:t>thorough</a:t>
            </a:r>
            <a:r>
              <a:rPr lang="da-DK" sz="1500" dirty="0">
                <a:latin typeface="Barlow" pitchFamily="2" charset="77"/>
              </a:rPr>
              <a:t> </a:t>
            </a:r>
            <a:r>
              <a:rPr lang="da-DK" sz="1500" dirty="0">
                <a:latin typeface="Barlow" pitchFamily="2" charset="77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"/>
                  </a:ext>
                </a:extLst>
              </a:rPr>
              <a:t>high </a:t>
            </a:r>
            <a:r>
              <a:rPr lang="da-DK" sz="1500" dirty="0" err="1">
                <a:latin typeface="Barlow" pitchFamily="2" charset="77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"/>
                  </a:ext>
                </a:extLst>
              </a:rPr>
              <a:t>quality</a:t>
            </a:r>
            <a:r>
              <a:rPr lang="da-DK" sz="1500" dirty="0">
                <a:latin typeface="Barlow" pitchFamily="2" charset="77"/>
              </a:rPr>
              <a:t> data </a:t>
            </a:r>
            <a:r>
              <a:rPr lang="da-DK" sz="1500" dirty="0" err="1">
                <a:latin typeface="Barlow" pitchFamily="2" charset="77"/>
              </a:rPr>
              <a:t>validation</a:t>
            </a:r>
            <a:r>
              <a:rPr lang="da-DK" sz="1500" dirty="0">
                <a:latin typeface="Barlow" pitchFamily="2" charset="77"/>
              </a:rPr>
              <a:t> in the </a:t>
            </a:r>
            <a:r>
              <a:rPr lang="da-DK" sz="1500" dirty="0" err="1">
                <a:latin typeface="Barlow" pitchFamily="2" charset="77"/>
              </a:rPr>
              <a:t>five</a:t>
            </a:r>
            <a:r>
              <a:rPr lang="da-DK" sz="1500" dirty="0">
                <a:latin typeface="Barlow" pitchFamily="2" charset="77"/>
              </a:rPr>
              <a:t> Danish EMS </a:t>
            </a:r>
            <a:r>
              <a:rPr lang="da-DK" sz="1500" dirty="0">
                <a:latin typeface="Barlow" pitchFamily="2" charset="77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2"/>
                  </a:ext>
                </a:extLst>
              </a:rPr>
              <a:t>organisations </a:t>
            </a:r>
            <a:r>
              <a:rPr lang="da-DK" sz="1500" dirty="0">
                <a:latin typeface="Barlow" pitchFamily="2" charset="77"/>
              </a:rPr>
              <a:t>the </a:t>
            </a:r>
            <a:r>
              <a:rPr lang="da-DK" sz="1500" dirty="0" err="1">
                <a:latin typeface="Barlow" pitchFamily="2" charset="77"/>
              </a:rPr>
              <a:t>electronic</a:t>
            </a:r>
            <a:r>
              <a:rPr lang="da-DK" sz="1500" dirty="0">
                <a:latin typeface="Barlow" pitchFamily="2" charset="77"/>
              </a:rPr>
              <a:t> </a:t>
            </a:r>
            <a:r>
              <a:rPr lang="da-DK" sz="1500" dirty="0" err="1">
                <a:latin typeface="Barlow" pitchFamily="2" charset="77"/>
              </a:rPr>
              <a:t>registration</a:t>
            </a:r>
            <a:r>
              <a:rPr lang="da-DK" sz="1500" dirty="0">
                <a:latin typeface="Barlow" pitchFamily="2" charset="77"/>
              </a:rPr>
              <a:t> has led to a more </a:t>
            </a:r>
            <a:r>
              <a:rPr lang="da-DK" sz="1500" dirty="0" err="1">
                <a:latin typeface="Barlow" pitchFamily="2" charset="77"/>
              </a:rPr>
              <a:t>complete</a:t>
            </a:r>
            <a:r>
              <a:rPr lang="da-DK" sz="1500" dirty="0">
                <a:latin typeface="Barlow" pitchFamily="2" charset="77"/>
              </a:rPr>
              <a:t> set of data </a:t>
            </a:r>
            <a:r>
              <a:rPr lang="da-DK" sz="1500" dirty="0">
                <a:latin typeface="Barlow" pitchFamily="2" charset="77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with </a:t>
            </a:r>
            <a:r>
              <a:rPr lang="da-DK" sz="1500" dirty="0" err="1">
                <a:latin typeface="Barlow" pitchFamily="2" charset="77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approximately</a:t>
            </a:r>
            <a:r>
              <a:rPr lang="da-DK" sz="1500" dirty="0">
                <a:latin typeface="Barlow" pitchFamily="2" charset="77"/>
              </a:rPr>
              <a:t> 5,000 OHCA </a:t>
            </a:r>
            <a:r>
              <a:rPr lang="da-DK" sz="1500" dirty="0" err="1">
                <a:latin typeface="Barlow" pitchFamily="2" charset="77"/>
              </a:rPr>
              <a:t>registered</a:t>
            </a:r>
            <a:r>
              <a:rPr lang="da-DK" sz="1500" dirty="0">
                <a:latin typeface="Barlow" pitchFamily="2" charset="77"/>
              </a:rPr>
              <a:t> </a:t>
            </a:r>
            <a:r>
              <a:rPr lang="da-DK" sz="1500" dirty="0" err="1">
                <a:latin typeface="Barlow" pitchFamily="2" charset="77"/>
              </a:rPr>
              <a:t>annually</a:t>
            </a:r>
            <a:r>
              <a:rPr lang="da-DK" sz="1500" dirty="0">
                <a:latin typeface="Barlow" pitchFamily="2" charset="77"/>
              </a:rPr>
              <a:t>.</a:t>
            </a:r>
          </a:p>
          <a:p>
            <a:pPr marL="285750" indent="-285750">
              <a:lnSpc>
                <a:spcPct val="150000"/>
              </a:lnSpc>
              <a:buSzPts val="1295"/>
              <a:buFont typeface="Wingdings" pitchFamily="2" charset="2"/>
              <a:buChar char="§"/>
            </a:pPr>
            <a:r>
              <a:rPr lang="da-DK" sz="1500" dirty="0">
                <a:latin typeface="Barlow" pitchFamily="2" charset="77"/>
              </a:rPr>
              <a:t>Denmark has </a:t>
            </a:r>
            <a:r>
              <a:rPr lang="da-DK" sz="1500" dirty="0" err="1">
                <a:latin typeface="Barlow" pitchFamily="2" charset="77"/>
              </a:rPr>
              <a:t>seen</a:t>
            </a:r>
            <a:r>
              <a:rPr lang="da-DK" sz="1500" dirty="0">
                <a:latin typeface="Barlow" pitchFamily="2" charset="77"/>
              </a:rPr>
              <a:t> a positive </a:t>
            </a:r>
            <a:r>
              <a:rPr lang="da-DK" sz="1500" dirty="0" err="1">
                <a:latin typeface="Barlow" pitchFamily="2" charset="77"/>
              </a:rPr>
              <a:t>development</a:t>
            </a:r>
            <a:r>
              <a:rPr lang="da-DK" sz="1500" dirty="0">
                <a:latin typeface="Barlow" pitchFamily="2" charset="77"/>
              </a:rPr>
              <a:t> </a:t>
            </a:r>
            <a:r>
              <a:rPr lang="da-DK" sz="1500" dirty="0" err="1">
                <a:latin typeface="Barlow" pitchFamily="2" charset="77"/>
              </a:rPr>
              <a:t>during</a:t>
            </a:r>
            <a:r>
              <a:rPr lang="da-DK" sz="1500" dirty="0">
                <a:latin typeface="Barlow" pitchFamily="2" charset="77"/>
              </a:rPr>
              <a:t> the 20 </a:t>
            </a:r>
            <a:r>
              <a:rPr lang="da-DK" sz="1500" dirty="0" err="1">
                <a:latin typeface="Barlow" pitchFamily="2" charset="77"/>
              </a:rPr>
              <a:t>years</a:t>
            </a:r>
            <a:r>
              <a:rPr lang="da-DK" sz="1500" dirty="0">
                <a:latin typeface="Barlow" pitchFamily="2" charset="77"/>
              </a:rPr>
              <a:t> of the </a:t>
            </a:r>
            <a:r>
              <a:rPr lang="da-DK" sz="1500" dirty="0" err="1">
                <a:latin typeface="Barlow" pitchFamily="2" charset="77"/>
              </a:rPr>
              <a:t>registry</a:t>
            </a:r>
            <a:r>
              <a:rPr lang="da-DK" sz="1500" dirty="0">
                <a:latin typeface="Barlow" pitchFamily="2" charset="77"/>
              </a:rPr>
              <a:t> with </a:t>
            </a:r>
            <a:r>
              <a:rPr lang="da-DK" sz="1500" dirty="0" err="1">
                <a:latin typeface="Barlow" pitchFamily="2" charset="77"/>
              </a:rPr>
              <a:t>both</a:t>
            </a:r>
            <a:r>
              <a:rPr lang="da-DK" sz="1500" dirty="0">
                <a:latin typeface="Barlow" pitchFamily="2" charset="77"/>
              </a:rPr>
              <a:t> </a:t>
            </a:r>
            <a:r>
              <a:rPr lang="da-DK" sz="1500" dirty="0" err="1">
                <a:latin typeface="Barlow" pitchFamily="2" charset="77"/>
              </a:rPr>
              <a:t>bystander</a:t>
            </a:r>
            <a:r>
              <a:rPr lang="da-DK" sz="1500" dirty="0">
                <a:latin typeface="Barlow" pitchFamily="2" charset="77"/>
              </a:rPr>
              <a:t> CPR and </a:t>
            </a:r>
            <a:r>
              <a:rPr lang="da-DK" sz="1500" dirty="0" err="1">
                <a:latin typeface="Barlow" pitchFamily="2" charset="77"/>
              </a:rPr>
              <a:t>survival</a:t>
            </a:r>
            <a:r>
              <a:rPr lang="da-DK" sz="1500" dirty="0">
                <a:latin typeface="Barlow" pitchFamily="2" charset="77"/>
              </a:rPr>
              <a:t> rates </a:t>
            </a:r>
            <a:r>
              <a:rPr lang="da-DK" sz="1500" dirty="0" err="1">
                <a:latin typeface="Barlow" pitchFamily="2" charset="77"/>
              </a:rPr>
              <a:t>quadrupled</a:t>
            </a:r>
            <a:r>
              <a:rPr lang="da-DK" sz="1500" dirty="0">
                <a:latin typeface="Barlow" pitchFamily="2" charset="77"/>
              </a:rPr>
              <a:t>. </a:t>
            </a:r>
          </a:p>
          <a:p>
            <a:pPr marL="285750" indent="-285750">
              <a:lnSpc>
                <a:spcPct val="150000"/>
              </a:lnSpc>
              <a:buSzPts val="1295"/>
              <a:buFont typeface="Wingdings" pitchFamily="2" charset="2"/>
              <a:buChar char="§"/>
            </a:pPr>
            <a:r>
              <a:rPr lang="da-DK" sz="1500" dirty="0">
                <a:latin typeface="Barlow" pitchFamily="2" charset="77"/>
              </a:rPr>
              <a:t>The </a:t>
            </a:r>
            <a:r>
              <a:rPr lang="da-DK" sz="1500" dirty="0" err="1">
                <a:latin typeface="Barlow" pitchFamily="2" charset="77"/>
              </a:rPr>
              <a:t>survival</a:t>
            </a:r>
            <a:r>
              <a:rPr lang="da-DK" sz="1500" dirty="0">
                <a:latin typeface="Barlow" pitchFamily="2" charset="77"/>
              </a:rPr>
              <a:t> rate of 14 % </a:t>
            </a:r>
            <a:r>
              <a:rPr lang="da-DK" sz="1500" dirty="0" err="1">
                <a:latin typeface="Barlow" pitchFamily="2" charset="77"/>
              </a:rPr>
              <a:t>amounts</a:t>
            </a:r>
            <a:r>
              <a:rPr lang="da-DK" sz="1500" dirty="0">
                <a:latin typeface="Barlow" pitchFamily="2" charset="77"/>
              </a:rPr>
              <a:t> to 644 persons or </a:t>
            </a:r>
            <a:r>
              <a:rPr lang="da-DK" sz="1500" dirty="0">
                <a:latin typeface="Barlow" pitchFamily="2" charset="77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4"/>
                  </a:ext>
                </a:extLst>
              </a:rPr>
              <a:t>11</a:t>
            </a:r>
            <a:r>
              <a:rPr lang="da-DK" sz="1500" dirty="0">
                <a:latin typeface="Barlow" pitchFamily="2" charset="77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4"/>
                  </a:ext>
                </a:extLst>
              </a:rPr>
              <a:t> </a:t>
            </a:r>
            <a:r>
              <a:rPr lang="da-DK" sz="1500" dirty="0">
                <a:latin typeface="Barlow" pitchFamily="2" charset="77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persons </a:t>
            </a:r>
            <a:r>
              <a:rPr lang="da-DK" sz="1500" dirty="0">
                <a:latin typeface="Barlow" pitchFamily="2" charset="77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6"/>
                  </a:ext>
                </a:extLst>
              </a:rPr>
              <a:t>per 100,000 persons in population</a:t>
            </a:r>
            <a:r>
              <a:rPr lang="da-DK" sz="1500" dirty="0">
                <a:latin typeface="Barlow" pitchFamily="2" charset="77"/>
              </a:rPr>
              <a:t>. </a:t>
            </a:r>
          </a:p>
          <a:p>
            <a:pPr marL="285750" indent="-285750">
              <a:lnSpc>
                <a:spcPct val="150000"/>
              </a:lnSpc>
              <a:buSzPts val="1295"/>
              <a:buFont typeface="Wingdings" pitchFamily="2" charset="2"/>
              <a:buChar char="§"/>
            </a:pPr>
            <a:r>
              <a:rPr lang="da-DK" sz="1500" dirty="0" err="1">
                <a:latin typeface="Barlow" pitchFamily="2" charset="77"/>
              </a:rPr>
              <a:t>Within</a:t>
            </a:r>
            <a:r>
              <a:rPr lang="da-DK" sz="1500" dirty="0">
                <a:latin typeface="Barlow" pitchFamily="2" charset="77"/>
              </a:rPr>
              <a:t> recent </a:t>
            </a:r>
            <a:r>
              <a:rPr lang="da-DK" sz="1500" dirty="0" err="1">
                <a:latin typeface="Barlow" pitchFamily="2" charset="77"/>
              </a:rPr>
              <a:t>years</a:t>
            </a:r>
            <a:r>
              <a:rPr lang="da-DK" sz="1500" dirty="0">
                <a:latin typeface="Barlow" pitchFamily="2" charset="77"/>
              </a:rPr>
              <a:t>, an </a:t>
            </a:r>
            <a:r>
              <a:rPr lang="da-DK" sz="1500" dirty="0" err="1">
                <a:latin typeface="Barlow" pitchFamily="2" charset="77"/>
              </a:rPr>
              <a:t>increasing</a:t>
            </a:r>
            <a:r>
              <a:rPr lang="da-DK" sz="1500" dirty="0">
                <a:latin typeface="Barlow" pitchFamily="2" charset="77"/>
              </a:rPr>
              <a:t> </a:t>
            </a:r>
            <a:r>
              <a:rPr lang="da-DK" sz="1500" dirty="0" err="1">
                <a:latin typeface="Barlow" pitchFamily="2" charset="77"/>
              </a:rPr>
              <a:t>percentage</a:t>
            </a:r>
            <a:r>
              <a:rPr lang="da-DK" sz="1500" dirty="0">
                <a:latin typeface="Barlow" pitchFamily="2" charset="77"/>
              </a:rPr>
              <a:t> of OHCA patients in private </a:t>
            </a:r>
            <a:r>
              <a:rPr lang="da-DK" sz="1500" dirty="0" err="1">
                <a:latin typeface="Barlow" pitchFamily="2" charset="77"/>
              </a:rPr>
              <a:t>residences</a:t>
            </a:r>
            <a:r>
              <a:rPr lang="da-DK" sz="1500" dirty="0">
                <a:latin typeface="Barlow" pitchFamily="2" charset="77"/>
              </a:rPr>
              <a:t> </a:t>
            </a:r>
            <a:r>
              <a:rPr lang="da-DK" sz="1500" dirty="0" err="1">
                <a:latin typeface="Barlow" pitchFamily="2" charset="77"/>
              </a:rPr>
              <a:t>are</a:t>
            </a:r>
            <a:r>
              <a:rPr lang="da-DK" sz="1500" dirty="0">
                <a:latin typeface="Barlow" pitchFamily="2" charset="77"/>
              </a:rPr>
              <a:t> </a:t>
            </a:r>
            <a:r>
              <a:rPr lang="da-DK" sz="1500" dirty="0" err="1">
                <a:latin typeface="Barlow" pitchFamily="2" charset="77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"/>
                  </a:ext>
                </a:extLst>
              </a:rPr>
              <a:t>defibrilated</a:t>
            </a:r>
            <a:r>
              <a:rPr lang="da-DK" sz="1500" dirty="0">
                <a:latin typeface="Barlow" pitchFamily="2" charset="77"/>
              </a:rPr>
              <a:t> by an AED </a:t>
            </a:r>
            <a:r>
              <a:rPr lang="da-DK" sz="1500" dirty="0" err="1">
                <a:latin typeface="Barlow" pitchFamily="2" charset="77"/>
              </a:rPr>
              <a:t>before</a:t>
            </a:r>
            <a:r>
              <a:rPr lang="da-DK" sz="1500" dirty="0">
                <a:latin typeface="Barlow" pitchFamily="2" charset="77"/>
              </a:rPr>
              <a:t> EMS arrival.</a:t>
            </a:r>
          </a:p>
          <a:p>
            <a:pPr marL="0" lvl="0" indent="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95"/>
            </a:pPr>
            <a:endParaRPr lang="da-DK" sz="1500" dirty="0">
              <a:latin typeface="Barlow" pitchFamily="2" charset="77"/>
            </a:endParaRPr>
          </a:p>
        </p:txBody>
      </p:sp>
      <p:sp>
        <p:nvSpPr>
          <p:cNvPr id="91" name="Google Shape;91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</a:pPr>
            <a:fld id="{00000000-1234-1234-1234-123412341234}" type="slidenum">
              <a:rPr lang="da-DK"/>
              <a:pPr marL="0" lvl="0" indent="0" rtl="0">
                <a:spcBef>
                  <a:spcPts val="0"/>
                </a:spcBef>
                <a:spcAft>
                  <a:spcPts val="600"/>
                </a:spcAft>
              </a:pPr>
              <a:t>1</a:t>
            </a:fld>
            <a:endParaRPr lang="da-DK" dirty="0"/>
          </a:p>
        </p:txBody>
      </p:sp>
      <p:pic>
        <p:nvPicPr>
          <p:cNvPr id="2" name="Google Shape;92;p1">
            <a:extLst>
              <a:ext uri="{FF2B5EF4-FFF2-40B4-BE49-F238E27FC236}">
                <a16:creationId xmlns:a16="http://schemas.microsoft.com/office/drawing/2014/main" id="{9BABE3C9-0637-6C8A-6EE8-EBB0E3369A0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07759" y="2552700"/>
            <a:ext cx="2996294" cy="201221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98;p2">
            <a:extLst>
              <a:ext uri="{FF2B5EF4-FFF2-40B4-BE49-F238E27FC236}">
                <a16:creationId xmlns:a16="http://schemas.microsoft.com/office/drawing/2014/main" id="{890223DE-EB0D-F284-1E39-F86B01EBAAD4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221328" y="6356350"/>
            <a:ext cx="574934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da-DK" dirty="0"/>
              <a:t>Danish Out-of-Hospital </a:t>
            </a:r>
            <a:r>
              <a:rPr lang="da-DK" dirty="0" err="1"/>
              <a:t>Cardiac</a:t>
            </a:r>
            <a:r>
              <a:rPr lang="da-DK" dirty="0"/>
              <a:t> Arrest Registry, </a:t>
            </a:r>
            <a:r>
              <a:rPr lang="da-DK" dirty="0" err="1"/>
              <a:t>https</a:t>
            </a:r>
            <a:r>
              <a:rPr lang="da-DK" dirty="0"/>
              <a:t>://</a:t>
            </a:r>
            <a:r>
              <a:rPr lang="da-DK" dirty="0" err="1"/>
              <a:t>hjertestopregister.dk</a:t>
            </a:r>
            <a:endParaRPr lang="da-DK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</a:pPr>
            <a:r>
              <a:rPr lang="da-DK" sz="2700" dirty="0">
                <a:latin typeface="Barlow" pitchFamily="2" charset="77"/>
              </a:rPr>
              <a:t>Remarkable </a:t>
            </a:r>
            <a:r>
              <a:rPr lang="da-DK" sz="2700" dirty="0" err="1">
                <a:latin typeface="Barlow" pitchFamily="2" charset="77"/>
              </a:rPr>
              <a:t>results</a:t>
            </a:r>
            <a:r>
              <a:rPr lang="da-DK" sz="2700" dirty="0">
                <a:latin typeface="Barlow" pitchFamily="2" charset="77"/>
              </a:rPr>
              <a:t> from </a:t>
            </a:r>
            <a:br>
              <a:rPr lang="da-DK" sz="2700" dirty="0">
                <a:latin typeface="Barlow" pitchFamily="2" charset="77"/>
              </a:rPr>
            </a:br>
            <a:r>
              <a:rPr lang="da-DK" sz="2700" dirty="0">
                <a:latin typeface="Barlow" pitchFamily="2" charset="77"/>
              </a:rPr>
              <a:t>the Danish </a:t>
            </a:r>
            <a:r>
              <a:rPr lang="da-DK" sz="2700" dirty="0" err="1">
                <a:latin typeface="Barlow" pitchFamily="2" charset="77"/>
              </a:rPr>
              <a:t>Cardiac</a:t>
            </a:r>
            <a:r>
              <a:rPr lang="da-DK" sz="2700" dirty="0">
                <a:latin typeface="Barlow" pitchFamily="2" charset="77"/>
              </a:rPr>
              <a:t> Arrest Registry 2023</a:t>
            </a:r>
            <a:br>
              <a:rPr lang="da-DK" sz="2700" dirty="0">
                <a:latin typeface="Barlow" pitchFamily="2" charset="77"/>
              </a:rPr>
            </a:br>
            <a:endParaRPr lang="da-DK" sz="2700" dirty="0">
              <a:latin typeface="Barlow" pitchFamily="2" charset="77"/>
            </a:endParaRPr>
          </a:p>
        </p:txBody>
      </p:sp>
      <p:sp>
        <p:nvSpPr>
          <p:cNvPr id="100" name="Google Shape;100;p2"/>
          <p:cNvSpPr txBox="1">
            <a:spLocks noGrp="1"/>
          </p:cNvSpPr>
          <p:nvPr>
            <p:ph type="body" idx="1"/>
          </p:nvPr>
        </p:nvSpPr>
        <p:spPr>
          <a:xfrm>
            <a:off x="5200639" y="457200"/>
            <a:ext cx="6819922" cy="4873625"/>
          </a:xfr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>
              <a:lnSpc>
                <a:spcPct val="150000"/>
              </a:lnSpc>
              <a:spcBef>
                <a:spcPts val="0"/>
              </a:spcBef>
              <a:buSzPts val="2590"/>
              <a:buFont typeface="Wingdings" pitchFamily="2" charset="2"/>
              <a:buChar char="§"/>
            </a:pPr>
            <a:r>
              <a:rPr lang="da-DK" sz="1500" dirty="0" err="1">
                <a:latin typeface="Barlow" pitchFamily="2" charset="77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9"/>
                  </a:ext>
                </a:extLst>
              </a:rPr>
              <a:t>Approximately</a:t>
            </a:r>
            <a:r>
              <a:rPr lang="da-DK" sz="1500" dirty="0">
                <a:latin typeface="Barlow" pitchFamily="2" charset="77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9"/>
                  </a:ext>
                </a:extLst>
              </a:rPr>
              <a:t> </a:t>
            </a:r>
            <a:r>
              <a:rPr lang="da-DK" sz="1500" dirty="0">
                <a:latin typeface="Barlow" pitchFamily="2" charset="77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9"/>
                  </a:ext>
                </a:extLst>
              </a:rPr>
              <a:t>5</a:t>
            </a:r>
            <a:r>
              <a:rPr lang="da-DK" sz="1500" dirty="0">
                <a:latin typeface="Barlow" pitchFamily="2" charset="77"/>
              </a:rPr>
              <a:t>,000 OHCA </a:t>
            </a:r>
            <a:r>
              <a:rPr lang="da-DK" sz="1500" dirty="0">
                <a:latin typeface="Barlow" pitchFamily="2" charset="77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0"/>
                  </a:ext>
                </a:extLst>
              </a:rPr>
              <a:t>per </a:t>
            </a:r>
            <a:r>
              <a:rPr lang="da-DK" sz="1500" dirty="0" err="1">
                <a:latin typeface="Barlow" pitchFamily="2" charset="77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0"/>
                  </a:ext>
                </a:extLst>
              </a:rPr>
              <a:t>year</a:t>
            </a:r>
            <a:endParaRPr lang="da-DK" sz="1500" dirty="0">
              <a:latin typeface="Barlow" pitchFamily="2" charset="77"/>
            </a:endParaRPr>
          </a:p>
          <a:p>
            <a:pPr marL="285750" lvl="0" indent="-285750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Wingdings" pitchFamily="2" charset="2"/>
              <a:buChar char="§"/>
            </a:pPr>
            <a:r>
              <a:rPr lang="da-DK" sz="1500" dirty="0" err="1">
                <a:latin typeface="Barlow" pitchFamily="2" charset="77"/>
              </a:rPr>
              <a:t>Very</a:t>
            </a:r>
            <a:r>
              <a:rPr lang="da-DK" sz="1500" dirty="0">
                <a:latin typeface="Barlow" pitchFamily="2" charset="77"/>
              </a:rPr>
              <a:t> high </a:t>
            </a:r>
            <a:r>
              <a:rPr lang="da-DK" sz="1500" dirty="0" err="1">
                <a:latin typeface="Barlow" pitchFamily="2" charset="77"/>
              </a:rPr>
              <a:t>bystander</a:t>
            </a:r>
            <a:r>
              <a:rPr lang="da-DK" sz="1500" dirty="0">
                <a:latin typeface="Barlow" pitchFamily="2" charset="77"/>
              </a:rPr>
              <a:t> CPR rate: 76 %</a:t>
            </a:r>
          </a:p>
          <a:p>
            <a:pPr marL="285750" lvl="0" indent="-285750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Wingdings" pitchFamily="2" charset="2"/>
              <a:buChar char="§"/>
            </a:pPr>
            <a:r>
              <a:rPr lang="da-DK" sz="1500" dirty="0">
                <a:latin typeface="Barlow" pitchFamily="2" charset="77"/>
              </a:rPr>
              <a:t>High </a:t>
            </a:r>
            <a:r>
              <a:rPr lang="da-DK" sz="1500" dirty="0" err="1">
                <a:latin typeface="Barlow" pitchFamily="2" charset="77"/>
              </a:rPr>
              <a:t>survival</a:t>
            </a:r>
            <a:r>
              <a:rPr lang="da-DK" sz="1500" dirty="0">
                <a:latin typeface="Barlow" pitchFamily="2" charset="77"/>
              </a:rPr>
              <a:t> rates:</a:t>
            </a:r>
          </a:p>
          <a:p>
            <a:pPr marL="285750" lvl="0" indent="-285750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Wingdings" pitchFamily="2" charset="2"/>
              <a:buChar char="§"/>
            </a:pPr>
            <a:r>
              <a:rPr lang="da-DK" sz="1500" dirty="0">
                <a:latin typeface="Barlow" pitchFamily="2" charset="77"/>
              </a:rPr>
              <a:t>ROSC (</a:t>
            </a:r>
            <a:r>
              <a:rPr lang="da-DK" sz="1500" dirty="0" err="1">
                <a:latin typeface="Barlow" pitchFamily="2" charset="77"/>
              </a:rPr>
              <a:t>incl</a:t>
            </a:r>
            <a:r>
              <a:rPr lang="da-DK" sz="1500" dirty="0">
                <a:latin typeface="Barlow" pitchFamily="2" charset="77"/>
              </a:rPr>
              <a:t>. EMS) 27 % on arrival to hospital</a:t>
            </a:r>
          </a:p>
          <a:p>
            <a:pPr marL="285750" lvl="0" indent="-285750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Wingdings" pitchFamily="2" charset="2"/>
              <a:buChar char="§"/>
            </a:pPr>
            <a:r>
              <a:rPr lang="da-DK" sz="1500" dirty="0">
                <a:latin typeface="Barlow" pitchFamily="2" charset="77"/>
              </a:rPr>
              <a:t>30 </a:t>
            </a:r>
            <a:r>
              <a:rPr lang="da-DK" sz="1500" dirty="0" err="1">
                <a:latin typeface="Barlow" pitchFamily="2" charset="77"/>
              </a:rPr>
              <a:t>days</a:t>
            </a:r>
            <a:r>
              <a:rPr lang="da-DK" sz="1500" dirty="0">
                <a:latin typeface="Barlow" pitchFamily="2" charset="77"/>
              </a:rPr>
              <a:t> </a:t>
            </a:r>
            <a:r>
              <a:rPr lang="da-DK" sz="1500" dirty="0" err="1">
                <a:latin typeface="Barlow" pitchFamily="2" charset="77"/>
              </a:rPr>
              <a:t>survival</a:t>
            </a:r>
            <a:r>
              <a:rPr lang="da-DK" sz="1500" dirty="0">
                <a:latin typeface="Barlow" pitchFamily="2" charset="77"/>
              </a:rPr>
              <a:t> all: 14 % </a:t>
            </a:r>
            <a:r>
              <a:rPr lang="da-DK" sz="1500" dirty="0" err="1">
                <a:latin typeface="Barlow" pitchFamily="2" charset="77"/>
              </a:rPr>
              <a:t>including</a:t>
            </a:r>
            <a:r>
              <a:rPr lang="da-DK" sz="1500" dirty="0">
                <a:latin typeface="Barlow" pitchFamily="2" charset="77"/>
              </a:rPr>
              <a:t> all OHCA</a:t>
            </a:r>
          </a:p>
          <a:p>
            <a:pPr marL="285750" lvl="0" indent="-285750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Wingdings" pitchFamily="2" charset="2"/>
              <a:buChar char="§"/>
            </a:pPr>
            <a:r>
              <a:rPr lang="da-DK" sz="1500" dirty="0">
                <a:latin typeface="Barlow" pitchFamily="2" charset="77"/>
              </a:rPr>
              <a:t>30 </a:t>
            </a:r>
            <a:r>
              <a:rPr lang="da-DK" sz="1500" dirty="0" err="1">
                <a:latin typeface="Barlow" pitchFamily="2" charset="77"/>
              </a:rPr>
              <a:t>days</a:t>
            </a:r>
            <a:r>
              <a:rPr lang="da-DK" sz="1500" dirty="0">
                <a:latin typeface="Barlow" pitchFamily="2" charset="77"/>
              </a:rPr>
              <a:t> </a:t>
            </a:r>
            <a:r>
              <a:rPr lang="da-DK" sz="1500" dirty="0" err="1">
                <a:latin typeface="Barlow" pitchFamily="2" charset="77"/>
              </a:rPr>
              <a:t>survival</a:t>
            </a:r>
            <a:r>
              <a:rPr lang="da-DK" sz="1500" dirty="0">
                <a:latin typeface="Barlow" pitchFamily="2" charset="77"/>
              </a:rPr>
              <a:t> </a:t>
            </a:r>
            <a:r>
              <a:rPr lang="da-DK" sz="1500" dirty="0" err="1">
                <a:latin typeface="Barlow" pitchFamily="2" charset="77"/>
              </a:rPr>
              <a:t>Utstein</a:t>
            </a:r>
            <a:r>
              <a:rPr lang="da-DK" sz="1500" dirty="0">
                <a:latin typeface="Barlow" pitchFamily="2" charset="77"/>
              </a:rPr>
              <a:t> benchmark (</a:t>
            </a:r>
            <a:r>
              <a:rPr lang="da-DK" sz="1500" dirty="0" err="1">
                <a:latin typeface="Barlow" pitchFamily="2" charset="77"/>
              </a:rPr>
              <a:t>shockable</a:t>
            </a:r>
            <a:r>
              <a:rPr lang="da-DK" sz="1500" dirty="0">
                <a:latin typeface="Barlow" pitchFamily="2" charset="77"/>
              </a:rPr>
              <a:t>, </a:t>
            </a:r>
            <a:r>
              <a:rPr lang="da-DK" sz="1500" dirty="0" err="1">
                <a:latin typeface="Barlow" pitchFamily="2" charset="77"/>
              </a:rPr>
              <a:t>witnessed</a:t>
            </a:r>
            <a:r>
              <a:rPr lang="da-DK" sz="1500" dirty="0">
                <a:latin typeface="Barlow" pitchFamily="2" charset="77"/>
              </a:rPr>
              <a:t>) 45 %</a:t>
            </a:r>
          </a:p>
          <a:p>
            <a:pPr marL="285750" lvl="0" indent="-285750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Wingdings" pitchFamily="2" charset="2"/>
              <a:buChar char="§"/>
            </a:pPr>
            <a:r>
              <a:rPr lang="da-DK" sz="1500" dirty="0">
                <a:latin typeface="Barlow" pitchFamily="2" charset="77"/>
              </a:rPr>
              <a:t>30 </a:t>
            </a:r>
            <a:r>
              <a:rPr lang="da-DK" sz="1500" dirty="0" err="1">
                <a:latin typeface="Barlow" pitchFamily="2" charset="77"/>
              </a:rPr>
              <a:t>days</a:t>
            </a:r>
            <a:r>
              <a:rPr lang="da-DK" sz="1500" dirty="0">
                <a:latin typeface="Barlow" pitchFamily="2" charset="77"/>
              </a:rPr>
              <a:t> </a:t>
            </a:r>
            <a:r>
              <a:rPr lang="da-DK" sz="1500" dirty="0" err="1">
                <a:latin typeface="Barlow" pitchFamily="2" charset="77"/>
              </a:rPr>
              <a:t>survival</a:t>
            </a:r>
            <a:r>
              <a:rPr lang="da-DK" sz="1500" dirty="0">
                <a:latin typeface="Barlow" pitchFamily="2" charset="77"/>
              </a:rPr>
              <a:t> or </a:t>
            </a:r>
            <a:r>
              <a:rPr lang="da-DK" sz="1500" dirty="0">
                <a:latin typeface="Barlow" pitchFamily="2" charset="77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lives </a:t>
            </a:r>
            <a:r>
              <a:rPr lang="da-DK" sz="1500" dirty="0" err="1">
                <a:latin typeface="Barlow" pitchFamily="2" charset="77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saved</a:t>
            </a:r>
            <a:r>
              <a:rPr lang="da-DK" sz="1500" dirty="0">
                <a:latin typeface="Barlow" pitchFamily="2" charset="77"/>
              </a:rPr>
              <a:t>: 644 = 11 per </a:t>
            </a:r>
            <a:r>
              <a:rPr lang="da-DK" sz="1500" dirty="0">
                <a:latin typeface="Barlow" pitchFamily="2" charset="77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2"/>
                  </a:ext>
                </a:extLst>
              </a:rPr>
              <a:t>100,000 in population</a:t>
            </a:r>
            <a:endParaRPr lang="da-DK" sz="1500" dirty="0">
              <a:latin typeface="Barlow" pitchFamily="2" charset="77"/>
            </a:endParaRPr>
          </a:p>
          <a:p>
            <a:pPr marL="285750" lvl="0" indent="-285750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Wingdings" pitchFamily="2" charset="2"/>
              <a:buChar char="§"/>
            </a:pPr>
            <a:r>
              <a:rPr lang="da-DK" sz="1500" dirty="0">
                <a:latin typeface="Barlow" pitchFamily="2" charset="77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3"/>
                  </a:ext>
                </a:extLst>
              </a:rPr>
              <a:t>AED </a:t>
            </a:r>
            <a:r>
              <a:rPr lang="da-DK" sz="1500" dirty="0" err="1">
                <a:latin typeface="Barlow" pitchFamily="2" charset="77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3"/>
                  </a:ext>
                </a:extLst>
              </a:rPr>
              <a:t>defibrilation</a:t>
            </a:r>
            <a:r>
              <a:rPr lang="da-DK" sz="1500" dirty="0">
                <a:latin typeface="Barlow" pitchFamily="2" charset="77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3"/>
                  </a:ext>
                </a:extLst>
              </a:rPr>
              <a:t> by </a:t>
            </a:r>
            <a:r>
              <a:rPr lang="da-DK" sz="1500" dirty="0" err="1">
                <a:latin typeface="Barlow" pitchFamily="2" charset="77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3"/>
                  </a:ext>
                </a:extLst>
              </a:rPr>
              <a:t>bystanders</a:t>
            </a:r>
            <a:r>
              <a:rPr lang="da-DK" sz="1500" dirty="0">
                <a:latin typeface="Barlow" pitchFamily="2" charset="77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3"/>
                  </a:ext>
                </a:extLst>
              </a:rPr>
              <a:t> </a:t>
            </a:r>
            <a:r>
              <a:rPr lang="da-DK" sz="1500" dirty="0">
                <a:latin typeface="Barlow" pitchFamily="2" charset="77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3"/>
                  </a:ext>
                </a:extLst>
              </a:rPr>
              <a:t>23 </a:t>
            </a:r>
            <a:r>
              <a:rPr lang="da-DK" sz="1500" dirty="0">
                <a:latin typeface="Barlow" pitchFamily="2" charset="77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3"/>
                  </a:ext>
                </a:extLst>
              </a:rPr>
              <a:t>%</a:t>
            </a:r>
            <a:r>
              <a:rPr lang="da-DK" sz="1500" dirty="0">
                <a:latin typeface="Barlow" pitchFamily="2" charset="77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3"/>
                  </a:ext>
                </a:extLst>
              </a:rPr>
              <a:t> of </a:t>
            </a:r>
            <a:r>
              <a:rPr lang="da-DK" sz="1500" dirty="0">
                <a:latin typeface="Barlow" pitchFamily="2" charset="77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3"/>
                  </a:ext>
                </a:extLst>
              </a:rPr>
              <a:t>OHCA</a:t>
            </a:r>
            <a:r>
              <a:rPr lang="da-DK" sz="1500" dirty="0">
                <a:latin typeface="Barlow" pitchFamily="2" charset="77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3"/>
                  </a:ext>
                </a:extLst>
              </a:rPr>
              <a:t> in public </a:t>
            </a:r>
            <a:r>
              <a:rPr lang="da-DK" sz="1500" dirty="0" err="1">
                <a:latin typeface="Barlow" pitchFamily="2" charset="77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3"/>
                  </a:ext>
                </a:extLst>
              </a:rPr>
              <a:t>places</a:t>
            </a:r>
            <a:br>
              <a:rPr lang="da-DK" sz="1500" dirty="0">
                <a:latin typeface="Barlow" pitchFamily="2" charset="77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3"/>
                  </a:ext>
                </a:extLst>
              </a:rPr>
            </a:br>
            <a:endParaRPr lang="da-DK" sz="1500" dirty="0">
              <a:latin typeface="Barlow" pitchFamily="2" charset="77"/>
            </a:endParaRPr>
          </a:p>
          <a:p>
            <a:pPr marL="228600" lvl="0" indent="-228600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</a:pPr>
            <a:r>
              <a:rPr lang="da-DK" sz="1500" dirty="0">
                <a:latin typeface="Barlow" pitchFamily="2" charset="77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4"/>
                  </a:ext>
                </a:extLst>
              </a:rPr>
              <a:t>Return to </a:t>
            </a:r>
            <a:r>
              <a:rPr lang="da-DK" sz="1500" dirty="0" err="1">
                <a:latin typeface="Barlow" pitchFamily="2" charset="77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4"/>
                  </a:ext>
                </a:extLst>
              </a:rPr>
              <a:t>work</a:t>
            </a:r>
            <a:r>
              <a:rPr lang="da-DK" sz="1500" dirty="0">
                <a:latin typeface="Barlow" pitchFamily="2" charset="77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4"/>
                  </a:ext>
                </a:extLst>
              </a:rPr>
              <a:t> 76 %</a:t>
            </a:r>
            <a:r>
              <a:rPr lang="da-DK" sz="1500" dirty="0">
                <a:latin typeface="Barlow" pitchFamily="2" charset="77"/>
              </a:rPr>
              <a:t> </a:t>
            </a:r>
            <a:br>
              <a:rPr lang="da-DK" sz="1500" dirty="0">
                <a:latin typeface="Barlow" pitchFamily="2" charset="77"/>
              </a:rPr>
            </a:br>
            <a:r>
              <a:rPr lang="da-DK" sz="1500" i="1" dirty="0">
                <a:latin typeface="Barlow" pitchFamily="2" charset="77"/>
              </a:rPr>
              <a:t>Kragholm K, </a:t>
            </a:r>
            <a:r>
              <a:rPr lang="da-DK" sz="1500" i="1" dirty="0" err="1">
                <a:latin typeface="Barlow" pitchFamily="2" charset="77"/>
              </a:rPr>
              <a:t>Wissenberg</a:t>
            </a:r>
            <a:r>
              <a:rPr lang="da-DK" sz="1500" i="1" dirty="0">
                <a:latin typeface="Barlow" pitchFamily="2" charset="77"/>
              </a:rPr>
              <a:t> M, Mortensen RN, Fonager K, Jensen SE, </a:t>
            </a:r>
            <a:r>
              <a:rPr lang="da-DK" sz="1500" i="1" dirty="0" err="1">
                <a:latin typeface="Barlow" pitchFamily="2" charset="77"/>
              </a:rPr>
              <a:t>Rajan</a:t>
            </a:r>
            <a:r>
              <a:rPr lang="da-DK" sz="1500" i="1" dirty="0">
                <a:latin typeface="Barlow" pitchFamily="2" charset="77"/>
              </a:rPr>
              <a:t> S, m.fl. Return to Work in Out-of-Hospital </a:t>
            </a:r>
            <a:r>
              <a:rPr lang="da-DK" sz="1500" i="1" dirty="0" err="1">
                <a:latin typeface="Barlow" pitchFamily="2" charset="77"/>
              </a:rPr>
              <a:t>Cardiac</a:t>
            </a:r>
            <a:r>
              <a:rPr lang="da-DK" sz="1500" i="1" dirty="0">
                <a:latin typeface="Barlow" pitchFamily="2" charset="77"/>
              </a:rPr>
              <a:t> Arrest </a:t>
            </a:r>
            <a:r>
              <a:rPr lang="da-DK" sz="1500" i="1" dirty="0" err="1">
                <a:latin typeface="Barlow" pitchFamily="2" charset="77"/>
              </a:rPr>
              <a:t>Survivors</a:t>
            </a:r>
            <a:r>
              <a:rPr lang="da-DK" sz="1500" i="1" dirty="0">
                <a:latin typeface="Barlow" pitchFamily="2" charset="77"/>
              </a:rPr>
              <a:t> </a:t>
            </a:r>
            <a:br>
              <a:rPr lang="da-DK" sz="1500" i="1" dirty="0">
                <a:latin typeface="Barlow" pitchFamily="2" charset="77"/>
              </a:rPr>
            </a:br>
            <a:r>
              <a:rPr lang="da-DK" sz="1500" i="1" dirty="0">
                <a:latin typeface="Barlow" pitchFamily="2" charset="77"/>
              </a:rPr>
              <a:t>CLINICAL PERSPECTIVE: A Nationwide Register-</a:t>
            </a:r>
            <a:r>
              <a:rPr lang="da-DK" sz="1500" i="1" dirty="0" err="1">
                <a:latin typeface="Barlow" pitchFamily="2" charset="77"/>
              </a:rPr>
              <a:t>Based</a:t>
            </a:r>
            <a:r>
              <a:rPr lang="da-DK" sz="1500" i="1" dirty="0">
                <a:latin typeface="Barlow" pitchFamily="2" charset="77"/>
              </a:rPr>
              <a:t> </a:t>
            </a:r>
            <a:r>
              <a:rPr lang="da-DK" sz="1500" i="1" dirty="0" err="1">
                <a:latin typeface="Barlow" pitchFamily="2" charset="77"/>
              </a:rPr>
              <a:t>Follow-Up</a:t>
            </a:r>
            <a:r>
              <a:rPr lang="da-DK" sz="1500" i="1" dirty="0">
                <a:latin typeface="Barlow" pitchFamily="2" charset="77"/>
              </a:rPr>
              <a:t> </a:t>
            </a:r>
            <a:r>
              <a:rPr lang="da-DK" sz="1500" i="1" dirty="0" err="1">
                <a:latin typeface="Barlow" pitchFamily="2" charset="77"/>
              </a:rPr>
              <a:t>Study</a:t>
            </a:r>
            <a:r>
              <a:rPr lang="da-DK" sz="1500" i="1" dirty="0">
                <a:latin typeface="Barlow" pitchFamily="2" charset="77"/>
              </a:rPr>
              <a:t>. </a:t>
            </a:r>
            <a:r>
              <a:rPr lang="da-DK" sz="1500" i="1" dirty="0" err="1">
                <a:latin typeface="Barlow" pitchFamily="2" charset="77"/>
              </a:rPr>
              <a:t>Circulation</a:t>
            </a:r>
            <a:r>
              <a:rPr lang="da-DK" sz="1500" i="1" dirty="0">
                <a:latin typeface="Barlow" pitchFamily="2" charset="77"/>
              </a:rPr>
              <a:t>. 12. maj 2015;131(19):1682–90. </a:t>
            </a:r>
            <a:endParaRPr lang="da-DK" sz="1500" dirty="0">
              <a:latin typeface="Barlow" pitchFamily="2" charset="77"/>
            </a:endParaRPr>
          </a:p>
          <a:p>
            <a:pPr marL="228600" lvl="0" indent="-64135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</a:pPr>
            <a:endParaRPr lang="da-DK" sz="1500" dirty="0">
              <a:latin typeface="Barlow" pitchFamily="2" charset="77"/>
            </a:endParaRPr>
          </a:p>
        </p:txBody>
      </p:sp>
      <p:sp>
        <p:nvSpPr>
          <p:cNvPr id="99" name="Google Shape;99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</a:pPr>
            <a:fld id="{00000000-1234-1234-1234-123412341234}" type="slidenum">
              <a:rPr lang="da-DK"/>
              <a:pPr marL="0" lvl="0" indent="0" rtl="0">
                <a:spcBef>
                  <a:spcPts val="0"/>
                </a:spcBef>
                <a:spcAft>
                  <a:spcPts val="600"/>
                </a:spcAft>
              </a:pPr>
              <a:t>2</a:t>
            </a:fld>
            <a:endParaRPr lang="da-DK" dirty="0"/>
          </a:p>
        </p:txBody>
      </p:sp>
      <p:sp>
        <p:nvSpPr>
          <p:cNvPr id="98" name="Google Shape;98;p2"/>
          <p:cNvSpPr txBox="1">
            <a:spLocks noGrp="1"/>
          </p:cNvSpPr>
          <p:nvPr>
            <p:ph type="ftr" idx="11"/>
          </p:nvPr>
        </p:nvSpPr>
        <p:spPr>
          <a:xfrm>
            <a:off x="3221328" y="6356350"/>
            <a:ext cx="574934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da-DK" dirty="0"/>
              <a:t>Danish Out-of-Hospital </a:t>
            </a:r>
            <a:r>
              <a:rPr lang="da-DK" dirty="0" err="1"/>
              <a:t>Cardiac</a:t>
            </a:r>
            <a:r>
              <a:rPr lang="da-DK" dirty="0"/>
              <a:t> Arrest Registry, </a:t>
            </a:r>
            <a:r>
              <a:rPr lang="da-DK" dirty="0" err="1"/>
              <a:t>https</a:t>
            </a:r>
            <a:r>
              <a:rPr lang="da-DK" dirty="0"/>
              <a:t>://</a:t>
            </a:r>
            <a:r>
              <a:rPr lang="da-DK" dirty="0" err="1"/>
              <a:t>hjertestopregister.dk</a:t>
            </a:r>
            <a:endParaRPr lang="da-DK" dirty="0"/>
          </a:p>
        </p:txBody>
      </p:sp>
      <p:pic>
        <p:nvPicPr>
          <p:cNvPr id="2" name="Google Shape;92;p1">
            <a:extLst>
              <a:ext uri="{FF2B5EF4-FFF2-40B4-BE49-F238E27FC236}">
                <a16:creationId xmlns:a16="http://schemas.microsoft.com/office/drawing/2014/main" id="{8B310C8A-C4F8-6DB9-C2AC-58F0FE980CB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07759" y="2552700"/>
            <a:ext cx="2996294" cy="20122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/>
              <a:t>Guide to figures and tables</a:t>
            </a:r>
            <a:endParaRPr/>
          </a:p>
        </p:txBody>
      </p:sp>
      <p:sp>
        <p:nvSpPr>
          <p:cNvPr id="107" name="Google Shape;107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a-DK" sz="2000" dirty="0">
                <a:latin typeface="Barlow" pitchFamily="2" charset="77"/>
              </a:rPr>
              <a:t>The </a:t>
            </a:r>
            <a:r>
              <a:rPr lang="da-DK" sz="2000" dirty="0" err="1">
                <a:latin typeface="Barlow" pitchFamily="2" charset="77"/>
              </a:rPr>
              <a:t>figures</a:t>
            </a:r>
            <a:r>
              <a:rPr lang="da-DK" sz="2000" dirty="0">
                <a:latin typeface="Barlow" pitchFamily="2" charset="77"/>
              </a:rPr>
              <a:t> in </a:t>
            </a:r>
            <a:r>
              <a:rPr lang="da-DK" sz="2000" dirty="0" err="1">
                <a:latin typeface="Barlow" pitchFamily="2" charset="77"/>
              </a:rPr>
              <a:t>this</a:t>
            </a:r>
            <a:r>
              <a:rPr lang="da-DK" sz="2000" dirty="0">
                <a:latin typeface="Barlow" pitchFamily="2" charset="77"/>
              </a:rPr>
              <a:t> </a:t>
            </a:r>
            <a:r>
              <a:rPr lang="da-DK" sz="2000" dirty="0" err="1">
                <a:latin typeface="Barlow" pitchFamily="2" charset="77"/>
              </a:rPr>
              <a:t>Executive</a:t>
            </a:r>
            <a:r>
              <a:rPr lang="da-DK" sz="2000" dirty="0">
                <a:latin typeface="Barlow" pitchFamily="2" charset="77"/>
              </a:rPr>
              <a:t> Summary </a:t>
            </a:r>
            <a:r>
              <a:rPr lang="da-DK" sz="2000" dirty="0" err="1">
                <a:latin typeface="Barlow" pitchFamily="2" charset="77"/>
              </a:rPr>
              <a:t>are</a:t>
            </a:r>
            <a:r>
              <a:rPr lang="da-DK" sz="2000" dirty="0">
                <a:latin typeface="Barlow" pitchFamily="2" charset="77"/>
              </a:rPr>
              <a:t> </a:t>
            </a:r>
            <a:r>
              <a:rPr lang="da-DK" sz="2000" dirty="0" err="1">
                <a:latin typeface="Barlow" pitchFamily="2" charset="77"/>
              </a:rPr>
              <a:t>composed</a:t>
            </a:r>
            <a:r>
              <a:rPr lang="da-DK" sz="2000" dirty="0">
                <a:latin typeface="Barlow" pitchFamily="2" charset="77"/>
              </a:rPr>
              <a:t> </a:t>
            </a:r>
            <a:br>
              <a:rPr lang="da-DK" sz="2000" dirty="0">
                <a:latin typeface="Barlow" pitchFamily="2" charset="77"/>
              </a:rPr>
            </a:br>
            <a:r>
              <a:rPr lang="da-DK" sz="2000" dirty="0">
                <a:latin typeface="Barlow" pitchFamily="2" charset="77"/>
              </a:rPr>
              <a:t>with the </a:t>
            </a:r>
            <a:r>
              <a:rPr lang="da-DK" sz="2000" dirty="0" err="1">
                <a:latin typeface="Barlow" pitchFamily="2" charset="77"/>
              </a:rPr>
              <a:t>following</a:t>
            </a:r>
            <a:r>
              <a:rPr lang="da-DK" sz="2000" dirty="0">
                <a:latin typeface="Barlow" pitchFamily="2" charset="77"/>
              </a:rPr>
              <a:t> </a:t>
            </a:r>
            <a:r>
              <a:rPr lang="da-DK" sz="2000" dirty="0" err="1">
                <a:latin typeface="Barlow" pitchFamily="2" charset="77"/>
              </a:rPr>
              <a:t>composition</a:t>
            </a:r>
            <a:r>
              <a:rPr lang="da-DK" sz="2000" dirty="0">
                <a:latin typeface="Barlow" pitchFamily="2" charset="77"/>
              </a:rPr>
              <a:t> of </a:t>
            </a:r>
            <a:r>
              <a:rPr lang="da-DK" sz="2000" dirty="0" err="1">
                <a:latin typeface="Barlow" pitchFamily="2" charset="77"/>
              </a:rPr>
              <a:t>colours</a:t>
            </a:r>
            <a:r>
              <a:rPr lang="da-DK" sz="2000" dirty="0">
                <a:latin typeface="Barlow" pitchFamily="2" charset="77"/>
              </a:rPr>
              <a:t>:</a:t>
            </a:r>
            <a:endParaRPr sz="2000" dirty="0">
              <a:latin typeface="Barlow" pitchFamily="2" charset="77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a-DK" sz="2000" dirty="0" err="1">
                <a:latin typeface="Barlow" pitchFamily="2" charset="77"/>
              </a:rPr>
              <a:t>Cardiac</a:t>
            </a:r>
            <a:r>
              <a:rPr lang="da-DK" sz="2000" dirty="0">
                <a:latin typeface="Barlow" pitchFamily="2" charset="77"/>
              </a:rPr>
              <a:t> Arrest and </a:t>
            </a:r>
            <a:r>
              <a:rPr lang="da-DK" sz="2000" dirty="0" err="1">
                <a:latin typeface="Barlow" pitchFamily="2" charset="77"/>
              </a:rPr>
              <a:t>survival</a:t>
            </a:r>
            <a:r>
              <a:rPr lang="da-DK" sz="2000" dirty="0">
                <a:latin typeface="Barlow" pitchFamily="2" charset="77"/>
              </a:rPr>
              <a:t>	</a:t>
            </a:r>
            <a:r>
              <a:rPr lang="da-DK" sz="2000" dirty="0">
                <a:solidFill>
                  <a:srgbClr val="C00000"/>
                </a:solidFill>
                <a:latin typeface="Barlow" pitchFamily="2" charset="77"/>
              </a:rPr>
              <a:t>Red</a:t>
            </a:r>
            <a:r>
              <a:rPr lang="da-DK" sz="2000" dirty="0">
                <a:latin typeface="Barlow" pitchFamily="2" charset="77"/>
              </a:rPr>
              <a:t> </a:t>
            </a:r>
            <a:endParaRPr sz="2000" dirty="0">
              <a:latin typeface="Barlow" pitchFamily="2" charset="77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a-DK" sz="2000" dirty="0" err="1">
                <a:latin typeface="Barlow" pitchFamily="2" charset="77"/>
              </a:rPr>
              <a:t>Bystander</a:t>
            </a:r>
            <a:r>
              <a:rPr lang="da-DK" sz="2000" dirty="0">
                <a:latin typeface="Barlow" pitchFamily="2" charset="77"/>
              </a:rPr>
              <a:t> intervention		</a:t>
            </a:r>
            <a:r>
              <a:rPr lang="da-DK" sz="2000" dirty="0">
                <a:solidFill>
                  <a:srgbClr val="0070C0"/>
                </a:solidFill>
                <a:latin typeface="Barlow" pitchFamily="2" charset="77"/>
              </a:rPr>
              <a:t>Blue</a:t>
            </a:r>
            <a:endParaRPr sz="2000" dirty="0">
              <a:latin typeface="Barlow" pitchFamily="2" charset="77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a-DK" sz="2000" dirty="0">
                <a:latin typeface="Barlow" pitchFamily="2" charset="77"/>
              </a:rPr>
              <a:t>AED intervention			</a:t>
            </a:r>
            <a:r>
              <a:rPr lang="da-DK" sz="2000" dirty="0">
                <a:solidFill>
                  <a:srgbClr val="00B050"/>
                </a:solidFill>
                <a:latin typeface="Barlow" pitchFamily="2" charset="77"/>
              </a:rPr>
              <a:t>Green</a:t>
            </a:r>
            <a:endParaRPr sz="2000" dirty="0">
              <a:latin typeface="Barlow" pitchFamily="2" charset="77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000" dirty="0">
              <a:latin typeface="Barlow" pitchFamily="2" charset="77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a-DK" sz="2000" dirty="0" err="1">
                <a:latin typeface="Barlow" pitchFamily="2" charset="77"/>
              </a:rPr>
              <a:t>Figures</a:t>
            </a:r>
            <a:r>
              <a:rPr lang="da-DK" sz="2000" dirty="0">
                <a:latin typeface="Barlow" pitchFamily="2" charset="77"/>
              </a:rPr>
              <a:t> </a:t>
            </a:r>
            <a:r>
              <a:rPr lang="da-DK" sz="2000" dirty="0" err="1">
                <a:latin typeface="Barlow" pitchFamily="2" charset="77"/>
              </a:rPr>
              <a:t>are</a:t>
            </a:r>
            <a:r>
              <a:rPr lang="da-DK" sz="2000" dirty="0">
                <a:latin typeface="Barlow" pitchFamily="2" charset="77"/>
              </a:rPr>
              <a:t> </a:t>
            </a:r>
            <a:r>
              <a:rPr lang="da-DK" sz="2000" dirty="0" err="1">
                <a:latin typeface="Barlow" pitchFamily="2" charset="77"/>
              </a:rPr>
              <a:t>mainly</a:t>
            </a:r>
            <a:r>
              <a:rPr lang="da-DK" sz="2000" dirty="0">
                <a:latin typeface="Barlow" pitchFamily="2" charset="77"/>
              </a:rPr>
              <a:t> </a:t>
            </a:r>
            <a:r>
              <a:rPr lang="da-DK" sz="2000" dirty="0" err="1">
                <a:latin typeface="Barlow" pitchFamily="2" charset="77"/>
              </a:rPr>
              <a:t>composed</a:t>
            </a:r>
            <a:r>
              <a:rPr lang="da-DK" sz="2000" dirty="0">
                <a:latin typeface="Barlow" pitchFamily="2" charset="77"/>
              </a:rPr>
              <a:t> with </a:t>
            </a:r>
            <a:r>
              <a:rPr lang="da-DK" sz="2000" dirty="0" err="1">
                <a:latin typeface="Barlow" pitchFamily="2" charset="77"/>
              </a:rPr>
              <a:t>Actual</a:t>
            </a:r>
            <a:r>
              <a:rPr lang="da-DK" sz="2000" dirty="0">
                <a:latin typeface="Barlow" pitchFamily="2" charset="77"/>
              </a:rPr>
              <a:t> </a:t>
            </a:r>
            <a:r>
              <a:rPr lang="da-DK" sz="2000" dirty="0" err="1">
                <a:latin typeface="Barlow" pitchFamily="2" charset="77"/>
              </a:rPr>
              <a:t>Numbers</a:t>
            </a:r>
            <a:r>
              <a:rPr lang="da-DK" sz="2000" dirty="0">
                <a:latin typeface="Barlow" pitchFamily="2" charset="77"/>
              </a:rPr>
              <a:t> on the right y-axis and </a:t>
            </a:r>
            <a:r>
              <a:rPr lang="da-DK" sz="2000" dirty="0" err="1">
                <a:latin typeface="Barlow" pitchFamily="2" charset="77"/>
              </a:rPr>
              <a:t>percentage</a:t>
            </a:r>
            <a:r>
              <a:rPr lang="da-DK" sz="2000" dirty="0">
                <a:latin typeface="Barlow" pitchFamily="2" charset="77"/>
              </a:rPr>
              <a:t> or </a:t>
            </a:r>
            <a:r>
              <a:rPr lang="da-DK" sz="2000" dirty="0" err="1">
                <a:latin typeface="Barlow" pitchFamily="2" charset="77"/>
              </a:rPr>
              <a:t>numbers</a:t>
            </a:r>
            <a:r>
              <a:rPr lang="da-DK" sz="2000" dirty="0">
                <a:latin typeface="Barlow" pitchFamily="2" charset="77"/>
              </a:rPr>
              <a:t> by 100,000 population on the </a:t>
            </a:r>
            <a:r>
              <a:rPr lang="da-DK" sz="2000" dirty="0" err="1">
                <a:latin typeface="Barlow" pitchFamily="2" charset="77"/>
              </a:rPr>
              <a:t>left</a:t>
            </a:r>
            <a:r>
              <a:rPr lang="da-DK" sz="2000" dirty="0">
                <a:latin typeface="Barlow" pitchFamily="2" charset="77"/>
              </a:rPr>
              <a:t> y-axis.</a:t>
            </a:r>
            <a:endParaRPr sz="2000" dirty="0">
              <a:latin typeface="Barlow" pitchFamily="2" charset="77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a-DK" sz="2000" dirty="0" err="1">
                <a:latin typeface="Barlow" pitchFamily="2" charset="77"/>
              </a:rPr>
              <a:t>Absolute</a:t>
            </a:r>
            <a:r>
              <a:rPr lang="da-DK" sz="2000" dirty="0">
                <a:latin typeface="Barlow" pitchFamily="2" charset="77"/>
              </a:rPr>
              <a:t> </a:t>
            </a:r>
            <a:r>
              <a:rPr lang="da-DK" sz="2000" dirty="0" err="1">
                <a:latin typeface="Barlow" pitchFamily="2" charset="77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5"/>
                  </a:ext>
                </a:extLst>
              </a:rPr>
              <a:t>N</a:t>
            </a:r>
            <a:r>
              <a:rPr lang="da-DK" sz="2000" dirty="0" err="1">
                <a:latin typeface="Barlow" pitchFamily="2" charset="77"/>
              </a:rPr>
              <a:t>umbers</a:t>
            </a:r>
            <a:r>
              <a:rPr lang="da-DK" sz="2000" dirty="0">
                <a:latin typeface="Barlow" pitchFamily="2" charset="77"/>
              </a:rPr>
              <a:t> </a:t>
            </a:r>
            <a:r>
              <a:rPr lang="da-DK" sz="2000" dirty="0" err="1">
                <a:latin typeface="Barlow" pitchFamily="2" charset="77"/>
              </a:rPr>
              <a:t>are</a:t>
            </a:r>
            <a:r>
              <a:rPr lang="da-DK" sz="2000" dirty="0">
                <a:latin typeface="Barlow" pitchFamily="2" charset="77"/>
              </a:rPr>
              <a:t> </a:t>
            </a:r>
            <a:r>
              <a:rPr lang="da-DK" sz="2000" dirty="0" err="1">
                <a:latin typeface="Barlow" pitchFamily="2" charset="77"/>
              </a:rPr>
              <a:t>shown</a:t>
            </a:r>
            <a:r>
              <a:rPr lang="da-DK" sz="2000" dirty="0">
                <a:latin typeface="Barlow" pitchFamily="2" charset="77"/>
              </a:rPr>
              <a:t> as </a:t>
            </a:r>
            <a:r>
              <a:rPr lang="da-DK" sz="2000" dirty="0" err="1">
                <a:latin typeface="Barlow" pitchFamily="2" charset="77"/>
              </a:rPr>
              <a:t>coloured</a:t>
            </a:r>
            <a:r>
              <a:rPr lang="da-DK" sz="2000" dirty="0">
                <a:latin typeface="Barlow" pitchFamily="2" charset="77"/>
              </a:rPr>
              <a:t> </a:t>
            </a:r>
            <a:r>
              <a:rPr lang="da-DK" sz="2000" dirty="0">
                <a:latin typeface="Barlow" pitchFamily="2" charset="77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6"/>
                  </a:ext>
                </a:extLst>
              </a:rPr>
              <a:t>col</a:t>
            </a:r>
            <a:r>
              <a:rPr lang="da-DK" sz="2000" dirty="0">
                <a:latin typeface="Barlow" pitchFamily="2" charset="77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7"/>
                  </a:ext>
                </a:extLst>
              </a:rPr>
              <a:t>u</a:t>
            </a:r>
            <a:r>
              <a:rPr lang="da-DK" sz="2000" dirty="0">
                <a:latin typeface="Barlow" pitchFamily="2" charset="77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8"/>
                  </a:ext>
                </a:extLst>
              </a:rPr>
              <a:t>mns</a:t>
            </a:r>
            <a:r>
              <a:rPr lang="da-DK" sz="2000" dirty="0">
                <a:latin typeface="Barlow" pitchFamily="2" charset="77"/>
              </a:rPr>
              <a:t> and </a:t>
            </a:r>
            <a:r>
              <a:rPr lang="da-DK" sz="2000" dirty="0" err="1">
                <a:latin typeface="Barlow" pitchFamily="2" charset="77"/>
              </a:rPr>
              <a:t>percentage</a:t>
            </a:r>
            <a:r>
              <a:rPr lang="da-DK" sz="2000" dirty="0">
                <a:latin typeface="Barlow" pitchFamily="2" charset="77"/>
              </a:rPr>
              <a:t> by lines. </a:t>
            </a:r>
            <a:endParaRPr sz="2000" dirty="0">
              <a:latin typeface="Barlow" pitchFamily="2" charset="77"/>
            </a:endParaRPr>
          </a:p>
        </p:txBody>
      </p:sp>
      <p:sp>
        <p:nvSpPr>
          <p:cNvPr id="109" name="Google Shape;109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3</a:t>
            </a:fld>
            <a:endParaRPr/>
          </a:p>
        </p:txBody>
      </p:sp>
      <p:pic>
        <p:nvPicPr>
          <p:cNvPr id="110" name="Google Shape;110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95706" y="1416783"/>
            <a:ext cx="2996294" cy="201221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98;p2">
            <a:extLst>
              <a:ext uri="{FF2B5EF4-FFF2-40B4-BE49-F238E27FC236}">
                <a16:creationId xmlns:a16="http://schemas.microsoft.com/office/drawing/2014/main" id="{AB3911F4-1A7B-A4D9-D8B3-ECC300148924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221328" y="6356350"/>
            <a:ext cx="574934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da-DK" dirty="0"/>
              <a:t>Danish Out-of-Hospital </a:t>
            </a:r>
            <a:r>
              <a:rPr lang="da-DK" dirty="0" err="1"/>
              <a:t>Cardiac</a:t>
            </a:r>
            <a:r>
              <a:rPr lang="da-DK" dirty="0"/>
              <a:t> Arrest Registry, </a:t>
            </a:r>
            <a:r>
              <a:rPr lang="da-DK" dirty="0" err="1"/>
              <a:t>https</a:t>
            </a:r>
            <a:r>
              <a:rPr lang="da-DK" dirty="0"/>
              <a:t>://</a:t>
            </a:r>
            <a:r>
              <a:rPr lang="da-DK" dirty="0" err="1"/>
              <a:t>hjertestopregister.dk</a:t>
            </a:r>
            <a:endParaRPr lang="da-DK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 smtClean="0"/>
              <a:t>4</a:t>
            </a:fld>
            <a:endParaRPr lang="da-DK"/>
          </a:p>
        </p:txBody>
      </p:sp>
      <p:sp>
        <p:nvSpPr>
          <p:cNvPr id="2" name="Google Shape;98;p2">
            <a:extLst>
              <a:ext uri="{FF2B5EF4-FFF2-40B4-BE49-F238E27FC236}">
                <a16:creationId xmlns:a16="http://schemas.microsoft.com/office/drawing/2014/main" id="{59202B24-B032-B6DD-829F-A00789CAC850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221328" y="6356350"/>
            <a:ext cx="574934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da-DK" dirty="0"/>
              <a:t>Danish Out-of-Hospital </a:t>
            </a:r>
            <a:r>
              <a:rPr lang="da-DK" dirty="0" err="1"/>
              <a:t>Cardiac</a:t>
            </a:r>
            <a:r>
              <a:rPr lang="da-DK" dirty="0"/>
              <a:t> Arrest Registry, </a:t>
            </a:r>
            <a:r>
              <a:rPr lang="da-DK" dirty="0" err="1"/>
              <a:t>https</a:t>
            </a:r>
            <a:r>
              <a:rPr lang="da-DK" dirty="0"/>
              <a:t>://</a:t>
            </a:r>
            <a:r>
              <a:rPr lang="da-DK" dirty="0" err="1"/>
              <a:t>hjertestopregister.dk</a:t>
            </a:r>
            <a:endParaRPr lang="da-DK" dirty="0"/>
          </a:p>
        </p:txBody>
      </p:sp>
      <p:pic>
        <p:nvPicPr>
          <p:cNvPr id="4" name="Billede 3" descr="Et billede, der indeholder tekst, Kurve, skærmbillede, diagram&#10;&#10;Automatisk genereret beskrivelse">
            <a:extLst>
              <a:ext uri="{FF2B5EF4-FFF2-40B4-BE49-F238E27FC236}">
                <a16:creationId xmlns:a16="http://schemas.microsoft.com/office/drawing/2014/main" id="{B279D617-84EA-43DF-4BB9-BDFEC92398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348" y="246179"/>
            <a:ext cx="10105303" cy="58947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8;p2">
            <a:extLst>
              <a:ext uri="{FF2B5EF4-FFF2-40B4-BE49-F238E27FC236}">
                <a16:creationId xmlns:a16="http://schemas.microsoft.com/office/drawing/2014/main" id="{3390912B-A71B-F8BF-3347-BA23A5ED745B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221328" y="6356350"/>
            <a:ext cx="574934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da-DK" dirty="0"/>
              <a:t>Danish Out-of-Hospital </a:t>
            </a:r>
            <a:r>
              <a:rPr lang="da-DK" dirty="0" err="1"/>
              <a:t>Cardiac</a:t>
            </a:r>
            <a:r>
              <a:rPr lang="da-DK" dirty="0"/>
              <a:t> Arrest Registry, </a:t>
            </a:r>
            <a:r>
              <a:rPr lang="da-DK" dirty="0" err="1"/>
              <a:t>https</a:t>
            </a:r>
            <a:r>
              <a:rPr lang="da-DK" dirty="0"/>
              <a:t>://</a:t>
            </a:r>
            <a:r>
              <a:rPr lang="da-DK" dirty="0" err="1"/>
              <a:t>hjertestopregister.dk</a:t>
            </a:r>
            <a:endParaRPr lang="da-DK" dirty="0"/>
          </a:p>
        </p:txBody>
      </p:sp>
      <p:pic>
        <p:nvPicPr>
          <p:cNvPr id="4" name="Billede 3" descr="Et billede, der indeholder tekst, Kurve, diagram, linje/række&#10;&#10;Automatisk genereret beskrivelse">
            <a:extLst>
              <a:ext uri="{FF2B5EF4-FFF2-40B4-BE49-F238E27FC236}">
                <a16:creationId xmlns:a16="http://schemas.microsoft.com/office/drawing/2014/main" id="{5B6E27F8-EF9D-E446-137C-D3374AC85D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198" y="202216"/>
            <a:ext cx="10219603" cy="59614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8;p2">
            <a:extLst>
              <a:ext uri="{FF2B5EF4-FFF2-40B4-BE49-F238E27FC236}">
                <a16:creationId xmlns:a16="http://schemas.microsoft.com/office/drawing/2014/main" id="{2557E164-C3E1-C94C-7558-200B29DFE1C5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221328" y="6356350"/>
            <a:ext cx="574934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da-DK" dirty="0"/>
              <a:t>Danish Out-of-Hospital </a:t>
            </a:r>
            <a:r>
              <a:rPr lang="da-DK" dirty="0" err="1"/>
              <a:t>Cardiac</a:t>
            </a:r>
            <a:r>
              <a:rPr lang="da-DK" dirty="0"/>
              <a:t> Arrest Registry, </a:t>
            </a:r>
            <a:r>
              <a:rPr lang="da-DK" dirty="0" err="1"/>
              <a:t>https</a:t>
            </a:r>
            <a:r>
              <a:rPr lang="da-DK" dirty="0"/>
              <a:t>://</a:t>
            </a:r>
            <a:r>
              <a:rPr lang="da-DK" dirty="0" err="1"/>
              <a:t>hjertestopregister.dk</a:t>
            </a:r>
            <a:endParaRPr lang="da-DK" dirty="0"/>
          </a:p>
        </p:txBody>
      </p:sp>
      <p:pic>
        <p:nvPicPr>
          <p:cNvPr id="4" name="Billede 3" descr="Et billede, der indeholder tekst, diagram, linje/række, Kurve&#10;&#10;Automatisk genereret beskrivelse">
            <a:extLst>
              <a:ext uri="{FF2B5EF4-FFF2-40B4-BE49-F238E27FC236}">
                <a16:creationId xmlns:a16="http://schemas.microsoft.com/office/drawing/2014/main" id="{8B5E873F-2AA1-0ED2-4EE3-78579B3BEC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013" y="263763"/>
            <a:ext cx="10263974" cy="598731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7</a:t>
            </a:fld>
            <a:endParaRPr/>
          </a:p>
        </p:txBody>
      </p:sp>
      <p:sp>
        <p:nvSpPr>
          <p:cNvPr id="2" name="Google Shape;98;p2">
            <a:extLst>
              <a:ext uri="{FF2B5EF4-FFF2-40B4-BE49-F238E27FC236}">
                <a16:creationId xmlns:a16="http://schemas.microsoft.com/office/drawing/2014/main" id="{DCEB8398-A877-1CFB-D559-B526EF65E7B5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221328" y="6356350"/>
            <a:ext cx="574934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da-DK" dirty="0"/>
              <a:t>Danish Out-of-Hospital </a:t>
            </a:r>
            <a:r>
              <a:rPr lang="da-DK" dirty="0" err="1"/>
              <a:t>Cardiac</a:t>
            </a:r>
            <a:r>
              <a:rPr lang="da-DK" dirty="0"/>
              <a:t> Arrest Registry, </a:t>
            </a:r>
            <a:r>
              <a:rPr lang="da-DK" dirty="0" err="1"/>
              <a:t>https</a:t>
            </a:r>
            <a:r>
              <a:rPr lang="da-DK" dirty="0"/>
              <a:t>://</a:t>
            </a:r>
            <a:r>
              <a:rPr lang="da-DK" dirty="0" err="1"/>
              <a:t>hjertestopregister.dk</a:t>
            </a:r>
            <a:endParaRPr lang="da-DK" dirty="0"/>
          </a:p>
        </p:txBody>
      </p:sp>
      <p:pic>
        <p:nvPicPr>
          <p:cNvPr id="4" name="Billede 3" descr="Et billede, der indeholder tekst, diagram, Font/skrifttype, Kurve&#10;&#10;Automatisk genereret beskrivelse">
            <a:extLst>
              <a:ext uri="{FF2B5EF4-FFF2-40B4-BE49-F238E27FC236}">
                <a16:creationId xmlns:a16="http://schemas.microsoft.com/office/drawing/2014/main" id="{19202D55-E35B-1FF2-BB1D-711EDEF259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067" y="136525"/>
            <a:ext cx="10377865" cy="605375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8</a:t>
            </a:fld>
            <a:endParaRPr/>
          </a:p>
        </p:txBody>
      </p:sp>
      <p:sp>
        <p:nvSpPr>
          <p:cNvPr id="2" name="Google Shape;98;p2">
            <a:extLst>
              <a:ext uri="{FF2B5EF4-FFF2-40B4-BE49-F238E27FC236}">
                <a16:creationId xmlns:a16="http://schemas.microsoft.com/office/drawing/2014/main" id="{7381518A-4525-EEE9-7928-86EC1C5A62CB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221328" y="6356350"/>
            <a:ext cx="574934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da-DK" dirty="0"/>
              <a:t>Danish Out-of-Hospital </a:t>
            </a:r>
            <a:r>
              <a:rPr lang="da-DK" dirty="0" err="1"/>
              <a:t>Cardiac</a:t>
            </a:r>
            <a:r>
              <a:rPr lang="da-DK" dirty="0"/>
              <a:t> Arrest Registry, </a:t>
            </a:r>
            <a:r>
              <a:rPr lang="da-DK" dirty="0" err="1"/>
              <a:t>https</a:t>
            </a:r>
            <a:r>
              <a:rPr lang="da-DK" dirty="0"/>
              <a:t>://</a:t>
            </a:r>
            <a:r>
              <a:rPr lang="da-DK" dirty="0" err="1"/>
              <a:t>hjertestopregister.dk</a:t>
            </a:r>
            <a:endParaRPr lang="da-DK" dirty="0"/>
          </a:p>
        </p:txBody>
      </p:sp>
      <p:pic>
        <p:nvPicPr>
          <p:cNvPr id="4" name="Billede 3" descr="Et billede, der indeholder tekst, Kurve, diagram, linje/række&#10;&#10;Automatisk genereret beskrivelse">
            <a:extLst>
              <a:ext uri="{FF2B5EF4-FFF2-40B4-BE49-F238E27FC236}">
                <a16:creationId xmlns:a16="http://schemas.microsoft.com/office/drawing/2014/main" id="{C1B68B59-CF3B-BA76-6F97-7CCE026C9A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245" y="245707"/>
            <a:ext cx="10067510" cy="587271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9</a:t>
            </a:fld>
            <a:endParaRPr/>
          </a:p>
        </p:txBody>
      </p:sp>
      <p:sp>
        <p:nvSpPr>
          <p:cNvPr id="2" name="Google Shape;98;p2">
            <a:extLst>
              <a:ext uri="{FF2B5EF4-FFF2-40B4-BE49-F238E27FC236}">
                <a16:creationId xmlns:a16="http://schemas.microsoft.com/office/drawing/2014/main" id="{C5643DB5-E33D-F310-869C-1B776890843F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221328" y="6356350"/>
            <a:ext cx="574934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da-DK" dirty="0"/>
              <a:t>Danish Out-of-Hospital </a:t>
            </a:r>
            <a:r>
              <a:rPr lang="da-DK" dirty="0" err="1"/>
              <a:t>Cardiac</a:t>
            </a:r>
            <a:r>
              <a:rPr lang="da-DK" dirty="0"/>
              <a:t> Arrest Registry, </a:t>
            </a:r>
            <a:r>
              <a:rPr lang="da-DK" dirty="0" err="1"/>
              <a:t>https</a:t>
            </a:r>
            <a:r>
              <a:rPr lang="da-DK" dirty="0"/>
              <a:t>://</a:t>
            </a:r>
            <a:r>
              <a:rPr lang="da-DK" dirty="0" err="1"/>
              <a:t>hjertestopregister.dk</a:t>
            </a:r>
            <a:endParaRPr lang="da-DK" dirty="0"/>
          </a:p>
        </p:txBody>
      </p:sp>
      <p:pic>
        <p:nvPicPr>
          <p:cNvPr id="7" name="Billede 6" descr="Et billede, der indeholder tekst, diagram, Kurve, linje/række&#10;&#10;Automatisk genereret beskrivelse">
            <a:extLst>
              <a:ext uri="{FF2B5EF4-FFF2-40B4-BE49-F238E27FC236}">
                <a16:creationId xmlns:a16="http://schemas.microsoft.com/office/drawing/2014/main" id="{D424369C-5E40-00E1-5751-07B57A4494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256" y="211010"/>
            <a:ext cx="10351488" cy="603836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10</a:t>
            </a:fld>
            <a:endParaRPr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CA07C0C2-16DF-5383-B4F0-B1CC55F83C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6696" y="806226"/>
            <a:ext cx="6318607" cy="4992904"/>
          </a:xfrm>
          <a:prstGeom prst="rect">
            <a:avLst/>
          </a:prstGeom>
        </p:spPr>
      </p:pic>
      <p:sp>
        <p:nvSpPr>
          <p:cNvPr id="6" name="Google Shape;98;p2">
            <a:extLst>
              <a:ext uri="{FF2B5EF4-FFF2-40B4-BE49-F238E27FC236}">
                <a16:creationId xmlns:a16="http://schemas.microsoft.com/office/drawing/2014/main" id="{34113EF6-43AD-F4CE-9470-6CF95521BA02}"/>
              </a:ext>
            </a:extLst>
          </p:cNvPr>
          <p:cNvSpPr txBox="1">
            <a:spLocks/>
          </p:cNvSpPr>
          <p:nvPr/>
        </p:nvSpPr>
        <p:spPr>
          <a:xfrm>
            <a:off x="3221328" y="6356350"/>
            <a:ext cx="574934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spcAft>
                <a:spcPts val="600"/>
              </a:spcAft>
            </a:pPr>
            <a:r>
              <a:rPr lang="da-DK" dirty="0"/>
              <a:t>Danish Out-of-Hospital </a:t>
            </a:r>
            <a:r>
              <a:rPr lang="da-DK" dirty="0" err="1"/>
              <a:t>Cardiac</a:t>
            </a:r>
            <a:r>
              <a:rPr lang="da-DK" dirty="0"/>
              <a:t> Arrest Registry, </a:t>
            </a:r>
            <a:r>
              <a:rPr lang="da-DK" dirty="0" err="1"/>
              <a:t>https</a:t>
            </a:r>
            <a:r>
              <a:rPr lang="da-DK" dirty="0"/>
              <a:t>://</a:t>
            </a:r>
            <a:r>
              <a:rPr lang="da-DK" dirty="0" err="1"/>
              <a:t>hjertestopregister.dk</a:t>
            </a:r>
            <a:endParaRPr lang="da-DK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/>
              <a:t>The Danish Cardiac Arrest Registry</a:t>
            </a:r>
            <a:endParaRPr/>
          </a:p>
        </p:txBody>
      </p:sp>
      <p:pic>
        <p:nvPicPr>
          <p:cNvPr id="170" name="Google Shape;170;p1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r="64271"/>
          <a:stretch/>
        </p:blipFill>
        <p:spPr>
          <a:xfrm>
            <a:off x="1308736" y="2098219"/>
            <a:ext cx="890905" cy="89681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11</a:t>
            </a:fld>
            <a:endParaRPr/>
          </a:p>
        </p:txBody>
      </p:sp>
      <p:pic>
        <p:nvPicPr>
          <p:cNvPr id="173" name="Google Shape;173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38861" y="3323435"/>
            <a:ext cx="960780" cy="2010936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2"/>
          <p:cNvSpPr txBox="1"/>
          <p:nvPr/>
        </p:nvSpPr>
        <p:spPr>
          <a:xfrm>
            <a:off x="2522859" y="2315359"/>
            <a:ext cx="6613237" cy="341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Danish Resuscitation Council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www.genoplivning.dk</a:t>
            </a:r>
            <a:br>
              <a:rPr lang="da-DK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Global Resuscitation Alliance</a:t>
            </a:r>
            <a:br>
              <a:rPr lang="da-DK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www.globalresuscitationalliance.org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Resuscitation Academy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www.resuscitationacademy.org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98;p2">
            <a:extLst>
              <a:ext uri="{FF2B5EF4-FFF2-40B4-BE49-F238E27FC236}">
                <a16:creationId xmlns:a16="http://schemas.microsoft.com/office/drawing/2014/main" id="{254E902D-70E5-E71B-63F2-527A802D2683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221328" y="6356350"/>
            <a:ext cx="574934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da-DK" dirty="0"/>
              <a:t>Danish Out-of-Hospital </a:t>
            </a:r>
            <a:r>
              <a:rPr lang="da-DK" dirty="0" err="1"/>
              <a:t>Cardiac</a:t>
            </a:r>
            <a:r>
              <a:rPr lang="da-DK" dirty="0"/>
              <a:t> Arrest Registry, </a:t>
            </a:r>
            <a:r>
              <a:rPr lang="da-DK" dirty="0" err="1"/>
              <a:t>https</a:t>
            </a:r>
            <a:r>
              <a:rPr lang="da-DK" dirty="0"/>
              <a:t>://</a:t>
            </a:r>
            <a:r>
              <a:rPr lang="da-DK" dirty="0" err="1"/>
              <a:t>hjertestopregister.dk</a:t>
            </a:r>
            <a:endParaRPr lang="da-DK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</TotalTime>
  <Words>523</Words>
  <Application>Microsoft Office PowerPoint</Application>
  <PresentationFormat>Widescreen</PresentationFormat>
  <Paragraphs>54</Paragraphs>
  <Slides>11</Slides>
  <Notes>11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6" baseType="lpstr">
      <vt:lpstr>Arial</vt:lpstr>
      <vt:lpstr>Barlow</vt:lpstr>
      <vt:lpstr>Calibri</vt:lpstr>
      <vt:lpstr>Wingdings</vt:lpstr>
      <vt:lpstr>Office-tema</vt:lpstr>
      <vt:lpstr>Danish Cardiac Arrest Registry 2023 </vt:lpstr>
      <vt:lpstr>Remarkable results from  the Danish Cardiac Arrest Registry 2023 </vt:lpstr>
      <vt:lpstr>Guide to figures and tables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The Danish Cardiac Arrest Registry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Danish Cardiac Arrest Registry 2019</dc:title>
  <dc:creator>Lisbet Schønau</dc:creator>
  <cp:lastModifiedBy>Naja Glavind Fleckner</cp:lastModifiedBy>
  <cp:revision>26</cp:revision>
  <dcterms:created xsi:type="dcterms:W3CDTF">2019-11-10T22:42:46Z</dcterms:created>
  <dcterms:modified xsi:type="dcterms:W3CDTF">2024-08-29T10:32:23Z</dcterms:modified>
</cp:coreProperties>
</file>